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0" r:id="rId1"/>
  </p:sldMasterIdLst>
  <p:sldIdLst>
    <p:sldId id="278" r:id="rId2"/>
    <p:sldId id="279" r:id="rId3"/>
    <p:sldId id="281" r:id="rId4"/>
    <p:sldId id="282" r:id="rId5"/>
    <p:sldId id="283" r:id="rId6"/>
    <p:sldId id="285" r:id="rId7"/>
    <p:sldId id="287" r:id="rId8"/>
    <p:sldId id="266" r:id="rId9"/>
    <p:sldId id="259" r:id="rId10"/>
    <p:sldId id="261" r:id="rId11"/>
    <p:sldId id="262" r:id="rId12"/>
    <p:sldId id="260" r:id="rId13"/>
    <p:sldId id="264" r:id="rId14"/>
    <p:sldId id="265" r:id="rId15"/>
    <p:sldId id="268" r:id="rId16"/>
    <p:sldId id="271" r:id="rId17"/>
    <p:sldId id="269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86" r:id="rId27"/>
  </p:sldIdLst>
  <p:sldSz cx="12192000" cy="6858000"/>
  <p:notesSz cx="6858000" cy="9144000"/>
  <p:defaultTextStyle>
    <a:defPPr>
      <a:defRPr lang="en-US"/>
    </a:defPPr>
    <a:lvl1pPr marL="0" algn="l" defTabSz="4571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41" algn="l" defTabSz="4571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80" algn="l" defTabSz="4571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20" algn="l" defTabSz="4571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561" algn="l" defTabSz="4571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702" algn="l" defTabSz="4571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841" algn="l" defTabSz="4571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983" algn="l" defTabSz="4571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123" algn="l" defTabSz="4571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660658"/>
    <a:srgbClr val="00FF00"/>
    <a:srgbClr val="0000FF"/>
    <a:srgbClr val="FF0000"/>
    <a:srgbClr val="D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70" d="100"/>
          <a:sy n="70" d="100"/>
        </p:scale>
        <p:origin x="-52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53D-C4E6-413D-868A-41F64F204C7D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95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53D-C4E6-413D-868A-41F64F204C7D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18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53D-C4E6-413D-868A-41F64F204C7D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52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53D-C4E6-413D-868A-41F64F204C7D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48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53D-C4E6-413D-868A-41F64F204C7D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0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53D-C4E6-413D-868A-41F64F204C7D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697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53D-C4E6-413D-868A-41F64F204C7D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51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53D-C4E6-413D-868A-41F64F204C7D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04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53D-C4E6-413D-868A-41F64F204C7D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84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53D-C4E6-413D-868A-41F64F204C7D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208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53D-C4E6-413D-868A-41F64F204C7D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8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7353D-C4E6-413D-868A-41F64F204C7D}" type="datetimeFigureOut">
              <a:rPr lang="ru-RU" smtClean="0"/>
              <a:t>10.12.2019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68322" y="181731"/>
            <a:ext cx="530442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n w="0"/>
                <a:solidFill>
                  <a:srgbClr val="66065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Исследование методов внедрения цифровых водяных знаков на основе </a:t>
            </a:r>
            <a:r>
              <a:rPr lang="ru-RU" sz="4400" dirty="0" err="1">
                <a:ln w="0"/>
                <a:solidFill>
                  <a:srgbClr val="66065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вейвлет</a:t>
            </a:r>
            <a:r>
              <a:rPr lang="ru-RU" sz="4400" dirty="0">
                <a:ln w="0"/>
                <a:solidFill>
                  <a:srgbClr val="66065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-преобразований</a:t>
            </a:r>
            <a:endParaRPr lang="ru-RU" sz="4000" dirty="0">
              <a:solidFill>
                <a:srgbClr val="660658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288340"/>
            <a:ext cx="53562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2400" dirty="0">
                <a:solidFill>
                  <a:srgbClr val="660658"/>
                </a:solidFill>
              </a:rPr>
              <a:t>Выполнила</a:t>
            </a:r>
          </a:p>
          <a:p>
            <a:pPr algn="r"/>
            <a:r>
              <a:rPr lang="ru-RU" sz="2400" u="sng" dirty="0" err="1">
                <a:solidFill>
                  <a:srgbClr val="660658"/>
                </a:solidFill>
              </a:rPr>
              <a:t>Шарунцова</a:t>
            </a:r>
            <a:r>
              <a:rPr lang="ru-RU" sz="2400" u="sng" dirty="0">
                <a:solidFill>
                  <a:srgbClr val="660658"/>
                </a:solidFill>
              </a:rPr>
              <a:t> Анна Александровна</a:t>
            </a:r>
          </a:p>
          <a:p>
            <a:pPr algn="r"/>
            <a:r>
              <a:rPr lang="ru-RU" sz="2400" dirty="0">
                <a:solidFill>
                  <a:srgbClr val="660658"/>
                </a:solidFill>
              </a:rPr>
              <a:t>Научный руководитель</a:t>
            </a:r>
          </a:p>
          <a:p>
            <a:pPr algn="r"/>
            <a:r>
              <a:rPr lang="ru-RU" sz="2400" u="sng" dirty="0">
                <a:solidFill>
                  <a:srgbClr val="660658"/>
                </a:solidFill>
              </a:rPr>
              <a:t>Мурин Дмитрий </a:t>
            </a:r>
            <a:r>
              <a:rPr lang="ru-RU" sz="2400" u="sng" dirty="0" smtClean="0">
                <a:solidFill>
                  <a:srgbClr val="660658"/>
                </a:solidFill>
              </a:rPr>
              <a:t>Михайлович</a:t>
            </a:r>
            <a:endParaRPr lang="ru-RU" sz="2400" u="sng" dirty="0">
              <a:solidFill>
                <a:srgbClr val="660658"/>
              </a:solidFill>
            </a:endParaRPr>
          </a:p>
        </p:txBody>
      </p:sp>
      <p:pic>
        <p:nvPicPr>
          <p:cNvPr id="10244" name="Picture 4" descr="D:\Studies\Диплом\creambee-qrcode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0"/>
            <a:ext cx="6857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25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Studies\Диплом\netcoreapp3.0\lena_wavelet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9000"/>
            <a:ext cx="6480000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54343" y="2705725"/>
            <a:ext cx="4279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>
                <a:solidFill>
                  <a:srgbClr val="660658"/>
                </a:solidFill>
              </a:rPr>
              <a:t>1 уровень разложения </a:t>
            </a:r>
            <a:endParaRPr lang="ru-RU" sz="4800" dirty="0">
              <a:solidFill>
                <a:srgbClr val="660658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8781"/>
              </p:ext>
            </p:extLst>
          </p:nvPr>
        </p:nvGraphicFramePr>
        <p:xfrm>
          <a:off x="300250" y="191069"/>
          <a:ext cx="6484550" cy="647793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810569"/>
                <a:gridCol w="810569"/>
                <a:gridCol w="1621138"/>
                <a:gridCol w="3242274"/>
              </a:tblGrid>
              <a:tr h="82626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LL3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HL3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bg1"/>
                          </a:solidFill>
                        </a:rPr>
                        <a:t>HL2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4000" b="0" dirty="0" smtClean="0">
                          <a:solidFill>
                            <a:schemeClr val="bg1"/>
                          </a:solidFill>
                        </a:rPr>
                        <a:t>HL1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626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LH3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HH3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608465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bg1"/>
                          </a:solidFill>
                        </a:rPr>
                        <a:t>LH2</a:t>
                      </a:r>
                      <a:endParaRPr lang="ru-RU" sz="3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bg1"/>
                          </a:solidFill>
                        </a:rPr>
                        <a:t>HH2</a:t>
                      </a:r>
                      <a:endParaRPr lang="ru-RU" sz="3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216931">
                <a:tc gridSpan="3">
                  <a:txBody>
                    <a:bodyPr/>
                    <a:lstStyle/>
                    <a:p>
                      <a:pPr algn="ctr"/>
                      <a:r>
                        <a:rPr lang="en-US" sz="4000" b="0" dirty="0" smtClean="0">
                          <a:solidFill>
                            <a:schemeClr val="bg1"/>
                          </a:solidFill>
                        </a:rPr>
                        <a:t>LH1</a:t>
                      </a:r>
                      <a:endParaRPr lang="ru-RU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 smtClean="0">
                          <a:solidFill>
                            <a:schemeClr val="bg1"/>
                          </a:solidFill>
                        </a:rPr>
                        <a:t>HH1</a:t>
                      </a:r>
                      <a:endParaRPr lang="ru-RU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2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Studies\Диплом\netcoreapp3.0\lena_wavelet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9000"/>
            <a:ext cx="6480000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54343" y="2705725"/>
            <a:ext cx="4279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660658"/>
                </a:solidFill>
              </a:rPr>
              <a:t>2</a:t>
            </a:r>
            <a:r>
              <a:rPr lang="ru-RU" sz="4800" dirty="0" smtClean="0">
                <a:solidFill>
                  <a:srgbClr val="660658"/>
                </a:solidFill>
              </a:rPr>
              <a:t> уровень разложения </a:t>
            </a:r>
            <a:endParaRPr lang="ru-RU" sz="4800" dirty="0">
              <a:solidFill>
                <a:srgbClr val="660658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175903"/>
              </p:ext>
            </p:extLst>
          </p:nvPr>
        </p:nvGraphicFramePr>
        <p:xfrm>
          <a:off x="300250" y="191069"/>
          <a:ext cx="6484550" cy="647793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810569"/>
                <a:gridCol w="810569"/>
                <a:gridCol w="1621138"/>
                <a:gridCol w="3242274"/>
              </a:tblGrid>
              <a:tr h="82626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LL3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HL3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bg1"/>
                          </a:solidFill>
                        </a:rPr>
                        <a:t>HL2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4000" b="0" dirty="0" smtClean="0">
                          <a:solidFill>
                            <a:schemeClr val="bg1"/>
                          </a:solidFill>
                        </a:rPr>
                        <a:t>HL1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626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LH3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HH3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608465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bg1"/>
                          </a:solidFill>
                        </a:rPr>
                        <a:t>LH2</a:t>
                      </a:r>
                      <a:endParaRPr lang="ru-RU" sz="3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bg1"/>
                          </a:solidFill>
                        </a:rPr>
                        <a:t>HH2</a:t>
                      </a:r>
                      <a:endParaRPr lang="ru-RU" sz="3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216931">
                <a:tc gridSpan="3">
                  <a:txBody>
                    <a:bodyPr/>
                    <a:lstStyle/>
                    <a:p>
                      <a:pPr algn="ctr"/>
                      <a:r>
                        <a:rPr lang="en-US" sz="4000" b="0" dirty="0" smtClean="0">
                          <a:solidFill>
                            <a:schemeClr val="bg1"/>
                          </a:solidFill>
                        </a:rPr>
                        <a:t>LH1</a:t>
                      </a:r>
                      <a:endParaRPr lang="ru-RU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 smtClean="0">
                          <a:solidFill>
                            <a:schemeClr val="bg1"/>
                          </a:solidFill>
                        </a:rPr>
                        <a:t>HH1</a:t>
                      </a:r>
                      <a:endParaRPr lang="ru-RU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04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9000"/>
            <a:ext cx="6480000" cy="6480000"/>
          </a:xfrm>
        </p:spPr>
      </p:pic>
      <p:sp>
        <p:nvSpPr>
          <p:cNvPr id="5" name="TextBox 4"/>
          <p:cNvSpPr txBox="1"/>
          <p:nvPr/>
        </p:nvSpPr>
        <p:spPr>
          <a:xfrm>
            <a:off x="7354343" y="2705725"/>
            <a:ext cx="4279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660658"/>
                </a:solidFill>
              </a:rPr>
              <a:t>3</a:t>
            </a:r>
            <a:r>
              <a:rPr lang="ru-RU" sz="4800" dirty="0" smtClean="0">
                <a:solidFill>
                  <a:srgbClr val="660658"/>
                </a:solidFill>
              </a:rPr>
              <a:t> уровень разложения </a:t>
            </a:r>
            <a:endParaRPr lang="ru-RU" sz="4800" dirty="0">
              <a:solidFill>
                <a:srgbClr val="660658"/>
              </a:solidFill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265119"/>
              </p:ext>
            </p:extLst>
          </p:nvPr>
        </p:nvGraphicFramePr>
        <p:xfrm>
          <a:off x="300251" y="191070"/>
          <a:ext cx="6441744" cy="646903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805218"/>
                <a:gridCol w="805218"/>
                <a:gridCol w="1610436"/>
                <a:gridCol w="3220872"/>
              </a:tblGrid>
              <a:tr h="82513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LL3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HL3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bg1"/>
                          </a:solidFill>
                        </a:rPr>
                        <a:t>HL2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4000" b="0" dirty="0" smtClean="0">
                          <a:solidFill>
                            <a:schemeClr val="bg1"/>
                          </a:solidFill>
                        </a:rPr>
                        <a:t>HL1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513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LH3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HH3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606257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bg1"/>
                          </a:solidFill>
                        </a:rPr>
                        <a:t>LH2</a:t>
                      </a:r>
                      <a:endParaRPr lang="ru-RU" sz="3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bg1"/>
                          </a:solidFill>
                        </a:rPr>
                        <a:t>HH2</a:t>
                      </a:r>
                      <a:endParaRPr lang="ru-RU" sz="3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212515">
                <a:tc gridSpan="3">
                  <a:txBody>
                    <a:bodyPr/>
                    <a:lstStyle/>
                    <a:p>
                      <a:pPr algn="ctr"/>
                      <a:r>
                        <a:rPr lang="en-US" sz="4000" b="0" dirty="0" smtClean="0">
                          <a:solidFill>
                            <a:schemeClr val="bg1"/>
                          </a:solidFill>
                        </a:rPr>
                        <a:t>LH1</a:t>
                      </a:r>
                      <a:endParaRPr lang="ru-RU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 smtClean="0">
                          <a:solidFill>
                            <a:schemeClr val="bg1"/>
                          </a:solidFill>
                        </a:rPr>
                        <a:t>HH1</a:t>
                      </a:r>
                      <a:endParaRPr lang="ru-RU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39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28746" y="2227019"/>
            <a:ext cx="4657297" cy="1384982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2800" b="1" dirty="0" smtClean="0"/>
              <a:t>[</a:t>
            </a:r>
            <a:r>
              <a:rPr lang="en-US" sz="2800" dirty="0" smtClean="0"/>
              <a:t>0, 0, 0, 0, 0, 0, 0, 0, 1, 1, 1, 1, 0, 0, 1, 0, 1, 0, 0, 0, 0, 1, 1, 0, 1, …</a:t>
            </a:r>
            <a:r>
              <a:rPr lang="en-US" sz="2800" b="1" dirty="0" smtClean="0"/>
              <a:t>]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597560" y="442076"/>
            <a:ext cx="4996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>
                <a:solidFill>
                  <a:srgbClr val="660658"/>
                </a:solidFill>
              </a:rPr>
              <a:t>Преобразование </a:t>
            </a:r>
            <a:r>
              <a:rPr lang="en-US" sz="4800" dirty="0" smtClean="0">
                <a:solidFill>
                  <a:srgbClr val="660658"/>
                </a:solidFill>
              </a:rPr>
              <a:t>QR</a:t>
            </a:r>
            <a:r>
              <a:rPr lang="ru-RU" sz="4800" dirty="0" smtClean="0">
                <a:solidFill>
                  <a:srgbClr val="660658"/>
                </a:solidFill>
              </a:rPr>
              <a:t>-кода</a:t>
            </a:r>
            <a:endParaRPr lang="ru-RU" sz="4800" dirty="0">
              <a:solidFill>
                <a:srgbClr val="660658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12906" y="4167276"/>
            <a:ext cx="4657297" cy="1384982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2800" b="1" dirty="0" smtClean="0"/>
              <a:t>[</a:t>
            </a:r>
            <a:r>
              <a:rPr lang="en-US" sz="2800" dirty="0" smtClean="0"/>
              <a:t>-1, -1, -1, -1, -1, -1, -1, -1, 1, 1, 1, 1, -1, -1, 1, -1, 1, -1, -1, -1, -1, 1, 1, -1, 1, …</a:t>
            </a:r>
            <a:r>
              <a:rPr lang="en-US" sz="2800" b="1" dirty="0" smtClean="0"/>
              <a:t>]</a:t>
            </a:r>
            <a:endParaRPr lang="ru-RU" sz="2800" b="1" dirty="0"/>
          </a:p>
        </p:txBody>
      </p:sp>
      <p:cxnSp>
        <p:nvCxnSpPr>
          <p:cNvPr id="6" name="Прямая со стрелкой 5"/>
          <p:cNvCxnSpPr>
            <a:stCxn id="2" idx="2"/>
          </p:cNvCxnSpPr>
          <p:nvPr/>
        </p:nvCxnSpPr>
        <p:spPr>
          <a:xfrm flipH="1">
            <a:off x="8857394" y="3612001"/>
            <a:ext cx="1" cy="455032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2" descr="D:\Studies\Диплом\79108167504b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29" y="2334235"/>
            <a:ext cx="3010564" cy="301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98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4888" y="442076"/>
            <a:ext cx="5942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>
                <a:solidFill>
                  <a:srgbClr val="660658"/>
                </a:solidFill>
              </a:rPr>
              <a:t>Вычисление порогов</a:t>
            </a:r>
            <a:endParaRPr lang="ru-RU" sz="4800" dirty="0">
              <a:solidFill>
                <a:srgbClr val="660658"/>
              </a:solidFill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158164"/>
              </p:ext>
            </p:extLst>
          </p:nvPr>
        </p:nvGraphicFramePr>
        <p:xfrm>
          <a:off x="1131555" y="1992574"/>
          <a:ext cx="4095538" cy="373400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511942"/>
                <a:gridCol w="511942"/>
                <a:gridCol w="1023885"/>
                <a:gridCol w="2047769"/>
              </a:tblGrid>
              <a:tr h="476276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LL3</a:t>
                      </a:r>
                      <a:endParaRPr lang="ru-RU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HL3</a:t>
                      </a:r>
                      <a:endParaRPr lang="ru-RU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HL2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HL1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76276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LH3</a:t>
                      </a:r>
                      <a:endParaRPr lang="ru-RU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HH3</a:t>
                      </a:r>
                      <a:endParaRPr lang="ru-RU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92715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LH2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HH2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854300">
                <a:tc gridSpan="3"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LH1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HH1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096000" y="2183641"/>
                <a:ext cx="577755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𝑀𝑎𝑥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𝑀𝑎𝑥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𝐻𝐿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𝐿𝐻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𝐻𝐻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400" b="0" i="0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400" b="0" i="0" dirty="0" smtClean="0">
                  <a:latin typeface="Cambria Math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i</m:t>
                      </m:r>
                      <m:r>
                        <a:rPr lang="en-US" sz="2400" b="0" i="0" smtClean="0">
                          <a:latin typeface="Cambria Math"/>
                        </a:rPr>
                        <m:t>=1,2</m:t>
                      </m:r>
                    </m:oMath>
                  </m:oMathPara>
                </a14:m>
                <a:endParaRPr lang="en-US" sz="2400" b="0" dirty="0" smtClean="0"/>
              </a:p>
              <a:p>
                <a:endParaRPr lang="en-US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𝑀𝑎𝑥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𝑀𝑎𝑥</m:t>
                      </m:r>
                      <m:r>
                        <a:rPr lang="en-US" sz="2400" i="1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𝐻𝐿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𝐿𝐻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𝐻𝐻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𝐿𝐿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40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40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i</m:t>
                      </m:r>
                      <m:r>
                        <a:rPr lang="en-US" sz="2400">
                          <a:latin typeface="Cambria Math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183641"/>
                <a:ext cx="5777551" cy="193899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673755" y="4708478"/>
                <a:ext cx="4572000" cy="816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4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44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4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4400" b="0" i="0" smtClean="0">
                                          <a:latin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4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0" i="1" smtClean="0">
                                          <a:latin typeface="Cambria Math"/>
                                        </a:rPr>
                                        <m:t>𝑀𝑎𝑥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sz="4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4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755" y="4708478"/>
                <a:ext cx="4572000" cy="8163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3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4970" y="251007"/>
            <a:ext cx="8462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>
                <a:solidFill>
                  <a:srgbClr val="660658"/>
                </a:solidFill>
              </a:rPr>
              <a:t>Встраивание битов </a:t>
            </a:r>
            <a:r>
              <a:rPr lang="en-US" sz="4800" dirty="0" smtClean="0">
                <a:solidFill>
                  <a:srgbClr val="660658"/>
                </a:solidFill>
              </a:rPr>
              <a:t>QR-</a:t>
            </a:r>
            <a:r>
              <a:rPr lang="ru-RU" sz="4800" dirty="0" smtClean="0">
                <a:solidFill>
                  <a:srgbClr val="660658"/>
                </a:solidFill>
              </a:rPr>
              <a:t>кода в коэффициенты разложения</a:t>
            </a:r>
            <a:endParaRPr lang="ru-RU" sz="4800" dirty="0">
              <a:solidFill>
                <a:srgbClr val="660658"/>
              </a:solidFill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25229"/>
              </p:ext>
            </p:extLst>
          </p:nvPr>
        </p:nvGraphicFramePr>
        <p:xfrm>
          <a:off x="1131555" y="1992574"/>
          <a:ext cx="4095538" cy="373400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511942"/>
                <a:gridCol w="511942"/>
                <a:gridCol w="1023885"/>
                <a:gridCol w="2047769"/>
              </a:tblGrid>
              <a:tr h="476276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LL3</a:t>
                      </a:r>
                      <a:endParaRPr lang="ru-RU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HL3</a:t>
                      </a:r>
                      <a:endParaRPr lang="ru-RU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HL2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HL1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76276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LH3</a:t>
                      </a:r>
                      <a:endParaRPr lang="ru-RU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HH3</a:t>
                      </a:r>
                      <a:endParaRPr lang="ru-RU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92715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LH2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HH2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854300">
                <a:tc gridSpan="3"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LH1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HH1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537273" y="3920783"/>
                <a:ext cx="44082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3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𝑣</m:t>
                        </m:r>
                        <m:r>
                          <a:rPr lang="en-US" sz="3600" b="0" i="1" smtClea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3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600" b="0" i="0" smtClean="0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l-GR" sz="3600" b="0" i="1" smtClean="0">
                        <a:latin typeface="Cambria Math"/>
                        <a:ea typeface="Cambria Math"/>
                      </a:rPr>
                      <m:t>α</m:t>
                    </m:r>
                    <m:sSub>
                      <m:sSubPr>
                        <m:ctrlPr>
                          <a:rPr lang="ru-RU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36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ru-RU" sz="36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273" y="3920783"/>
                <a:ext cx="4408227" cy="64633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960356" y="2936346"/>
                <a:ext cx="37804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3200" dirty="0" smtClean="0"/>
                  <a:t>Для всех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36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200" dirty="0" smtClean="0"/>
                  <a:t> </a:t>
                </a:r>
                <a:r>
                  <a:rPr lang="en-US" sz="3200" dirty="0" smtClean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ru-RU" sz="3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356" y="2936346"/>
                <a:ext cx="3780430" cy="646331"/>
              </a:xfrm>
              <a:prstGeom prst="rect">
                <a:avLst/>
              </a:prstGeom>
              <a:blipFill rotWithShape="1">
                <a:blip r:embed="rId3"/>
                <a:stretch>
                  <a:fillRect t="-4717" b="-283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012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06143"/>
              </p:ext>
            </p:extLst>
          </p:nvPr>
        </p:nvGraphicFramePr>
        <p:xfrm>
          <a:off x="754184" y="552808"/>
          <a:ext cx="3005017" cy="28092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75627"/>
                <a:gridCol w="375627"/>
                <a:gridCol w="751255"/>
                <a:gridCol w="1502508"/>
              </a:tblGrid>
              <a:tr h="3583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LL3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HL3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HL2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HL1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583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LH3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HH3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69752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LH2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HH2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395047">
                <a:tc gridSpan="3"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LH1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HH1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375963"/>
              </p:ext>
            </p:extLst>
          </p:nvPr>
        </p:nvGraphicFramePr>
        <p:xfrm>
          <a:off x="4491612" y="566054"/>
          <a:ext cx="3055818" cy="280126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763954"/>
                <a:gridCol w="763955"/>
                <a:gridCol w="1527909"/>
              </a:tblGrid>
              <a:tr h="71460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LL2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HL2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HL1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695551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LH2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HH2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391101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LH1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HH1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052433"/>
              </p:ext>
            </p:extLst>
          </p:nvPr>
        </p:nvGraphicFramePr>
        <p:xfrm>
          <a:off x="4524828" y="3830040"/>
          <a:ext cx="3055258" cy="280126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527349"/>
                <a:gridCol w="1527909"/>
              </a:tblGrid>
              <a:tr h="1410159">
                <a:tc>
                  <a:txBody>
                    <a:bodyPr/>
                    <a:lstStyle/>
                    <a:p>
                      <a:pPr marL="0" marR="0" indent="0" algn="ctr" defTabSz="914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HL1</a:t>
                      </a:r>
                      <a:endParaRPr lang="ru-RU" sz="2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HL1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391101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LH1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HH1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2" descr="D:\Studies\Диплом\netcoreapp3.0\big_len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73" y="3830040"/>
            <a:ext cx="2699655" cy="26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Прямая со стрелкой 7"/>
          <p:cNvCxnSpPr/>
          <p:nvPr/>
        </p:nvCxnSpPr>
        <p:spPr>
          <a:xfrm>
            <a:off x="3860800" y="1988457"/>
            <a:ext cx="464457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3897085" y="5172610"/>
            <a:ext cx="428172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6008913" y="3389086"/>
            <a:ext cx="0" cy="35560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30114" y="2327257"/>
            <a:ext cx="4279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solidFill>
                  <a:srgbClr val="660658"/>
                </a:solidFill>
              </a:rPr>
              <a:t>Обратное преобразование Хаара</a:t>
            </a:r>
            <a:endParaRPr lang="ru-RU" sz="4400" dirty="0">
              <a:solidFill>
                <a:srgbClr val="6606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8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4970" y="251007"/>
            <a:ext cx="8462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>
                <a:solidFill>
                  <a:srgbClr val="660658"/>
                </a:solidFill>
              </a:rPr>
              <a:t>Восстановление изображения со встроенным ЦВЗ</a:t>
            </a:r>
            <a:endParaRPr lang="ru-RU" sz="4800" dirty="0">
              <a:solidFill>
                <a:srgbClr val="660658"/>
              </a:solidFill>
            </a:endParaRPr>
          </a:p>
        </p:txBody>
      </p:sp>
      <p:pic>
        <p:nvPicPr>
          <p:cNvPr id="3" name="Picture 2" descr="D:\Studies\Диплом\netcoreapp3.0\big_len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2" y="1820667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Studies\Диплом\netcoreapp3.0\big_len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0" y="1820667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4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6579" y="251007"/>
            <a:ext cx="94988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>
                <a:solidFill>
                  <a:srgbClr val="660658"/>
                </a:solidFill>
              </a:rPr>
              <a:t>Восстановление ЦВЗ с помощью исходного изображения</a:t>
            </a:r>
            <a:endParaRPr lang="ru-RU" sz="4800" dirty="0">
              <a:solidFill>
                <a:srgbClr val="660658"/>
              </a:solidFill>
            </a:endParaRPr>
          </a:p>
        </p:txBody>
      </p:sp>
      <p:pic>
        <p:nvPicPr>
          <p:cNvPr id="6146" name="Picture 2" descr="D:\Studies\Диплом\79108167504b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979" y="2531796"/>
            <a:ext cx="3353328" cy="335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Studies\Диплом\79108167504b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729" y="2531796"/>
            <a:ext cx="3353328" cy="335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68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Studies\Диплом\netcoreapp3.0\bl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43" y="1240886"/>
            <a:ext cx="377552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:\Studies\Диплом\netcoreapp3.0\bl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371" y="1240886"/>
            <a:ext cx="377552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Studies\Диплом\netcoreapp3.0\bl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929" y="1240886"/>
            <a:ext cx="377552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9443" y="537029"/>
            <a:ext cx="361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Компонента </a:t>
            </a:r>
            <a:r>
              <a:rPr lang="en-US" sz="3600" b="1" dirty="0" smtClean="0">
                <a:solidFill>
                  <a:srgbClr val="0070C0"/>
                </a:solidFill>
              </a:rPr>
              <a:t>blue </a:t>
            </a:r>
            <a:endParaRPr lang="ru-RU" sz="32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18929" y="536676"/>
            <a:ext cx="361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Компонента </a:t>
            </a:r>
            <a:r>
              <a:rPr lang="en-US" sz="3600" b="1" dirty="0" smtClean="0">
                <a:solidFill>
                  <a:srgbClr val="00B050"/>
                </a:solidFill>
              </a:rPr>
              <a:t>green</a:t>
            </a:r>
            <a:endParaRPr lang="ru-RU" sz="32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7198" y="537028"/>
            <a:ext cx="361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Компонента </a:t>
            </a:r>
            <a:r>
              <a:rPr lang="en-US" sz="3600" b="1" dirty="0" smtClean="0">
                <a:solidFill>
                  <a:srgbClr val="FF0000"/>
                </a:solidFill>
              </a:rPr>
              <a:t>red</a:t>
            </a:r>
            <a:endParaRPr lang="ru-RU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92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46579" y="670769"/>
            <a:ext cx="9498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solidFill>
                  <a:srgbClr val="660658"/>
                </a:solidFill>
              </a:rPr>
              <a:t>Задачи</a:t>
            </a:r>
            <a:endParaRPr lang="ru-RU" sz="4800" dirty="0">
              <a:solidFill>
                <a:srgbClr val="660658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70857" y="1632072"/>
            <a:ext cx="10740572" cy="499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Blip>
                <a:blip r:embed="rId2"/>
              </a:buBlip>
            </a:pPr>
            <a:r>
              <a:rPr lang="ru-RU" sz="3600" dirty="0"/>
              <a:t> Изучение теории </a:t>
            </a:r>
            <a:r>
              <a:rPr lang="ru-RU" sz="3600" dirty="0" err="1"/>
              <a:t>вейвлет</a:t>
            </a:r>
            <a:r>
              <a:rPr lang="ru-RU" sz="3600" dirty="0"/>
              <a:t>-преобразований</a:t>
            </a:r>
          </a:p>
          <a:p>
            <a:pPr marL="571500" indent="-571500">
              <a:lnSpc>
                <a:spcPct val="150000"/>
              </a:lnSpc>
              <a:buBlip>
                <a:blip r:embed="rId2"/>
              </a:buBlip>
            </a:pPr>
            <a:r>
              <a:rPr lang="ru-RU" sz="3600" dirty="0"/>
              <a:t> Реализация алгоритма </a:t>
            </a:r>
            <a:r>
              <a:rPr lang="ru-RU" sz="3600" dirty="0" smtClean="0"/>
              <a:t>внедрения цифрового водяного знака (ЦВЗ) </a:t>
            </a:r>
            <a:r>
              <a:rPr lang="ru-RU" sz="3600" dirty="0"/>
              <a:t>в изображение с помощью </a:t>
            </a:r>
            <a:r>
              <a:rPr lang="ru-RU" sz="3600" dirty="0" err="1"/>
              <a:t>вейвлет</a:t>
            </a:r>
            <a:r>
              <a:rPr lang="ru-RU" sz="3600" dirty="0"/>
              <a:t>-преобразования</a:t>
            </a:r>
          </a:p>
          <a:p>
            <a:pPr marL="571500" indent="-571500">
              <a:lnSpc>
                <a:spcPct val="150000"/>
              </a:lnSpc>
              <a:buBlip>
                <a:blip r:embed="rId2"/>
              </a:buBlip>
            </a:pPr>
            <a:r>
              <a:rPr lang="ru-RU" sz="3600" dirty="0"/>
              <a:t> Анализ алгоритма</a:t>
            </a:r>
          </a:p>
          <a:p>
            <a:pPr marL="571500" indent="-571500">
              <a:lnSpc>
                <a:spcPct val="150000"/>
              </a:lnSpc>
              <a:buBlip>
                <a:blip r:embed="rId2"/>
              </a:buBlip>
            </a:pPr>
            <a:r>
              <a:rPr lang="ru-RU" sz="3600" dirty="0"/>
              <a:t> Оптимизация алгоритма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42513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Studies\Диплом\netcoreapp3.0\experiments\rama_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7" y="1286512"/>
            <a:ext cx="5040000" cy="50400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D:\Studies\Диплом\netcoreapp3.0\experiments\rama_white_chang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12" y="1286512"/>
            <a:ext cx="5040000" cy="50400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9100" y="455515"/>
            <a:ext cx="5204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660658"/>
                </a:solidFill>
              </a:rPr>
              <a:t>Чисто белое изображение</a:t>
            </a:r>
            <a:endParaRPr lang="ru-RU" sz="3200" dirty="0">
              <a:solidFill>
                <a:srgbClr val="660658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40511" y="209294"/>
            <a:ext cx="52047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660658"/>
                </a:solidFill>
              </a:rPr>
              <a:t>Изображение со встроенным ЦВЗ</a:t>
            </a:r>
            <a:endParaRPr lang="ru-RU" sz="3200" dirty="0">
              <a:solidFill>
                <a:srgbClr val="6606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33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D:\Studies\Диплом\blaсk_c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1" y="1117601"/>
            <a:ext cx="5360989" cy="536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Studies\Диплом\79108167504bi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5172"/>
          <a:stretch/>
        </p:blipFill>
        <p:spPr bwMode="auto">
          <a:xfrm>
            <a:off x="7303522" y="3214160"/>
            <a:ext cx="3353328" cy="116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3522" y="1917700"/>
            <a:ext cx="3478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Восстановленный </a:t>
            </a:r>
            <a:r>
              <a:rPr lang="en-US" sz="3200" dirty="0" smtClean="0"/>
              <a:t>QR-</a:t>
            </a:r>
            <a:r>
              <a:rPr lang="ru-RU" sz="3200" dirty="0" smtClean="0"/>
              <a:t>код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203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4970" y="164405"/>
            <a:ext cx="84620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>
                <a:solidFill>
                  <a:srgbClr val="660658"/>
                </a:solidFill>
              </a:rPr>
              <a:t>Оптимизация 1. </a:t>
            </a:r>
          </a:p>
          <a:p>
            <a:pPr algn="ctr"/>
            <a:r>
              <a:rPr lang="ru-RU" sz="3600" dirty="0" smtClean="0">
                <a:solidFill>
                  <a:srgbClr val="660658"/>
                </a:solidFill>
              </a:rPr>
              <a:t>Встраивание ЦВЗ в несколько компонент</a:t>
            </a:r>
            <a:endParaRPr lang="ru-RU" sz="3600" dirty="0">
              <a:solidFill>
                <a:srgbClr val="660658"/>
              </a:solidFill>
            </a:endParaRPr>
          </a:p>
        </p:txBody>
      </p:sp>
      <p:pic>
        <p:nvPicPr>
          <p:cNvPr id="3" name="Picture 2" descr="D:\Studies\Диплом\79108167504b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288" y="1524000"/>
            <a:ext cx="1935424" cy="193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" idx="2"/>
          </p:cNvCxnSpPr>
          <p:nvPr/>
        </p:nvCxnSpPr>
        <p:spPr>
          <a:xfrm>
            <a:off x="6096000" y="3459424"/>
            <a:ext cx="0" cy="909376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 flipH="1">
            <a:off x="4013200" y="3411136"/>
            <a:ext cx="1270000" cy="957664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6870700" y="3435280"/>
            <a:ext cx="1193800" cy="933520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5196000" y="4583000"/>
            <a:ext cx="1800000" cy="180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668700" y="4583000"/>
            <a:ext cx="1800000" cy="1800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710600" y="4583000"/>
            <a:ext cx="1800000" cy="18000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24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4970" y="165100"/>
            <a:ext cx="84620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>
                <a:solidFill>
                  <a:srgbClr val="660658"/>
                </a:solidFill>
              </a:rPr>
              <a:t>Оптимизация 2. </a:t>
            </a:r>
          </a:p>
          <a:p>
            <a:pPr algn="ctr"/>
            <a:r>
              <a:rPr lang="ru-RU" sz="3600" dirty="0">
                <a:solidFill>
                  <a:srgbClr val="660658"/>
                </a:solidFill>
              </a:rPr>
              <a:t>П</a:t>
            </a:r>
            <a:r>
              <a:rPr lang="ru-RU" sz="3600" dirty="0" smtClean="0">
                <a:solidFill>
                  <a:srgbClr val="660658"/>
                </a:solidFill>
              </a:rPr>
              <a:t>редварительный расчет максимально возможного размера ЦВЗ</a:t>
            </a:r>
            <a:endParaRPr lang="ru-RU" sz="3600" dirty="0">
              <a:solidFill>
                <a:srgbClr val="66065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1099" y="2311399"/>
            <a:ext cx="97028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Максимальный размер ЦВЗ 10137 символов.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Максимальный размер </a:t>
            </a:r>
            <a:r>
              <a:rPr lang="en-US" sz="2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QR-</a:t>
            </a:r>
            <a:r>
              <a:rPr lang="ru-RU" sz="2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кода 100х100 пикселей.</a:t>
            </a:r>
            <a:endParaRPr lang="ru-RU" sz="2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01469" y="3492500"/>
            <a:ext cx="8462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660658"/>
                </a:solidFill>
              </a:rPr>
              <a:t>И вывод предупреждения о невозможности встроить ЦВЗ целиком.</a:t>
            </a:r>
            <a:endParaRPr lang="ru-RU" sz="3600" dirty="0">
              <a:solidFill>
                <a:srgbClr val="660658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1099" y="5194298"/>
            <a:ext cx="97028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Загруженный </a:t>
            </a:r>
            <a:r>
              <a:rPr lang="en-US" sz="2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QR-</a:t>
            </a:r>
            <a:r>
              <a:rPr lang="ru-RU" sz="2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код слишком большой.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Максимально возможный размер </a:t>
            </a:r>
            <a:r>
              <a:rPr lang="en-US" sz="2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QR-</a:t>
            </a:r>
            <a:r>
              <a:rPr lang="ru-RU" sz="2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кода для данного изображения 100х100 пикселей.</a:t>
            </a:r>
            <a:endParaRPr lang="ru-RU" sz="2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04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4970" y="228600"/>
            <a:ext cx="8462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>
                <a:solidFill>
                  <a:srgbClr val="660658"/>
                </a:solidFill>
              </a:rPr>
              <a:t>Проверка на робастность</a:t>
            </a:r>
          </a:p>
        </p:txBody>
      </p:sp>
      <p:pic>
        <p:nvPicPr>
          <p:cNvPr id="11266" name="Picture 2" descr="D:\Studies\Диплом\netcoreapp3.0\experiments\rama_black_Q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930525"/>
            <a:ext cx="226695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1100" y="2006600"/>
            <a:ext cx="271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Сжатие</a:t>
            </a:r>
            <a:endParaRPr lang="ru-RU" dirty="0"/>
          </a:p>
        </p:txBody>
      </p:sp>
      <p:pic>
        <p:nvPicPr>
          <p:cNvPr id="11267" name="Picture 3" descr="D:\Studies\Диплом\netcoreapp3.0\experiments\albinos_Q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0" y="2720975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13250" y="1684457"/>
            <a:ext cx="271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Обрезка снизу или сверху</a:t>
            </a:r>
            <a:endParaRPr lang="ru-RU" dirty="0"/>
          </a:p>
        </p:txBody>
      </p:sp>
      <p:pic>
        <p:nvPicPr>
          <p:cNvPr id="11268" name="Picture 4" descr="D:\Studies\Диплом\netcoreapp3.0\experiments\rama_white_Q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49" y="2720975"/>
            <a:ext cx="2305051" cy="230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18474" y="1853307"/>
            <a:ext cx="271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Обрезка по бокам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24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4970" y="165100"/>
            <a:ext cx="84620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>
                <a:solidFill>
                  <a:srgbClr val="660658"/>
                </a:solidFill>
              </a:rPr>
              <a:t>Оптимизация 3. </a:t>
            </a:r>
          </a:p>
          <a:p>
            <a:pPr algn="ctr"/>
            <a:r>
              <a:rPr lang="ru-RU" sz="3600" dirty="0" smtClean="0">
                <a:solidFill>
                  <a:srgbClr val="660658"/>
                </a:solidFill>
              </a:rPr>
              <a:t>Алгоритм определения процента схожести изображений</a:t>
            </a:r>
            <a:endParaRPr lang="ru-RU" sz="3600" dirty="0">
              <a:solidFill>
                <a:srgbClr val="660658"/>
              </a:solidFill>
            </a:endParaRPr>
          </a:p>
        </p:txBody>
      </p:sp>
      <p:pic>
        <p:nvPicPr>
          <p:cNvPr id="3" name="Picture 2" descr="D:\Studies\Диплом\netcoreapp3.0\experiments\rama_black_Q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25" y="2600326"/>
            <a:ext cx="226695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D:\Studies\Диплом\netcoreapp3.0\experiments\rama_Q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369" y="2600324"/>
            <a:ext cx="2266951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06800" y="5232400"/>
            <a:ext cx="445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009900"/>
                </a:solidFill>
              </a:rPr>
              <a:t>Совпадение 87.61%</a:t>
            </a:r>
            <a:endParaRPr lang="ru-RU" sz="3200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857999" y="2705725"/>
            <a:ext cx="53044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 smtClean="0">
                <a:ln w="0"/>
                <a:solidFill>
                  <a:srgbClr val="66065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Спасибо за внимание!</a:t>
            </a:r>
            <a:endParaRPr lang="ru-RU" sz="4000" dirty="0">
              <a:solidFill>
                <a:srgbClr val="660658"/>
              </a:solidFill>
            </a:endParaRPr>
          </a:p>
        </p:txBody>
      </p:sp>
      <p:pic>
        <p:nvPicPr>
          <p:cNvPr id="10244" name="Picture 4" descr="D:\Studies\Диплом\creambee-qrcode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7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06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1144" y="442076"/>
            <a:ext cx="7009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rgbClr val="660658"/>
                </a:solidFill>
              </a:rPr>
              <a:t>Вейвлет</a:t>
            </a:r>
            <a:r>
              <a:rPr lang="ru-RU" sz="4800" dirty="0" smtClean="0">
                <a:solidFill>
                  <a:srgbClr val="660658"/>
                </a:solidFill>
              </a:rPr>
              <a:t>-преобразования</a:t>
            </a:r>
            <a:endParaRPr lang="ru-RU" sz="4800" dirty="0">
              <a:solidFill>
                <a:srgbClr val="660658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58" y="1642873"/>
            <a:ext cx="5908675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78400" y="3848428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- материнский </a:t>
            </a:r>
            <a:r>
              <a:rPr lang="ru-RU" sz="2800" dirty="0" err="1" smtClean="0"/>
              <a:t>вейвлет</a:t>
            </a:r>
            <a:endParaRPr lang="ru-RU" sz="28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59" y="3784795"/>
            <a:ext cx="879475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08" y="4565299"/>
            <a:ext cx="1222375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4100" y="4565299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 </a:t>
            </a:r>
            <a:r>
              <a:rPr lang="ru-RU" sz="2800" dirty="0" smtClean="0"/>
              <a:t>- нормирующий множитель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529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habrastorage.org/storage2/a99/fcb/5ad/a99fcb5ad9487e4438a453cd47da224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2563812"/>
            <a:ext cx="3527425" cy="339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91144" y="442076"/>
            <a:ext cx="7009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>
                <a:solidFill>
                  <a:srgbClr val="660658"/>
                </a:solidFill>
              </a:rPr>
              <a:t>Преобразование Хаара</a:t>
            </a:r>
            <a:endParaRPr lang="ru-RU" sz="4800" dirty="0">
              <a:solidFill>
                <a:srgbClr val="660658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2271424"/>
            <a:ext cx="6642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154, 155, 156, 157, 157, 157, 158, 156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3427104"/>
            <a:ext cx="6642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(154, 155), (156, 157), (157, 157), (158, 156)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3500" y="5141624"/>
            <a:ext cx="6642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(154.5, 0.5), (156.5, 0.5), (157, 0.0), (157, -1.0)</a:t>
            </a:r>
          </a:p>
        </p:txBody>
      </p:sp>
    </p:spTree>
    <p:extLst>
      <p:ext uri="{BB962C8B-B14F-4D97-AF65-F5344CB8AC3E}">
        <p14:creationId xmlns:p14="http://schemas.microsoft.com/office/powerpoint/2010/main" val="396467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1144" y="442076"/>
            <a:ext cx="7009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>
                <a:solidFill>
                  <a:srgbClr val="660658"/>
                </a:solidFill>
              </a:rPr>
              <a:t>Преобразование Хаара</a:t>
            </a:r>
            <a:endParaRPr lang="ru-RU" sz="4800" dirty="0">
              <a:solidFill>
                <a:srgbClr val="66065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94400" y="1905000"/>
            <a:ext cx="5473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154.5, 156.5, 157, 157; 0.5, 0.5, 0.0, -1.0.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4500" y="1905000"/>
            <a:ext cx="5270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154, 155, 156, 157, 157, 157, 158, 156</a:t>
            </a:r>
          </a:p>
        </p:txBody>
      </p:sp>
      <p:pic>
        <p:nvPicPr>
          <p:cNvPr id="24578" name="Picture 2" descr="https://habrastorage.org/storage2/eaf/2cf/012/eaf2cf012aff44aab8936f53b1ef295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3395662"/>
            <a:ext cx="4479925" cy="304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s://habrastorage.org/storage2/6bf/b8f/9a1/6bfb8f9a13b1458d813dd3625327b08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371850"/>
            <a:ext cx="4525963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40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1144" y="442076"/>
            <a:ext cx="7009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>
                <a:solidFill>
                  <a:srgbClr val="660658"/>
                </a:solidFill>
              </a:rPr>
              <a:t>Преобразование Хаара</a:t>
            </a:r>
            <a:endParaRPr lang="ru-RU" sz="4800" dirty="0">
              <a:solidFill>
                <a:srgbClr val="66065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77102" y="1417037"/>
            <a:ext cx="7837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154.5, 156.5, 157, 157</a:t>
            </a:r>
            <a:r>
              <a:rPr lang="ru-RU" sz="2800" dirty="0" smtClean="0"/>
              <a:t>;			 </a:t>
            </a:r>
            <a:r>
              <a:rPr lang="ru-RU" sz="2800" dirty="0"/>
              <a:t>0.5, 0.5, 0.0, -1.0.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668476"/>
              </p:ext>
            </p:extLst>
          </p:nvPr>
        </p:nvGraphicFramePr>
        <p:xfrm>
          <a:off x="6367276" y="2765515"/>
          <a:ext cx="3055258" cy="280126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527349"/>
                <a:gridCol w="1527909"/>
              </a:tblGrid>
              <a:tr h="2801260">
                <a:tc>
                  <a:txBody>
                    <a:bodyPr/>
                    <a:lstStyle/>
                    <a:p>
                      <a:pPr marL="0" marR="0" indent="0" algn="ctr" defTabSz="914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Picture 2" descr="D:\Studies\Диплом\netcoreapp3.0\big_len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821" y="2765515"/>
            <a:ext cx="2699655" cy="26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68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1144" y="442076"/>
            <a:ext cx="7009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>
                <a:solidFill>
                  <a:srgbClr val="660658"/>
                </a:solidFill>
              </a:rPr>
              <a:t>Преобразование Хаара</a:t>
            </a:r>
            <a:endParaRPr lang="ru-RU" sz="4800" dirty="0">
              <a:solidFill>
                <a:srgbClr val="660658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665307"/>
              </p:ext>
            </p:extLst>
          </p:nvPr>
        </p:nvGraphicFramePr>
        <p:xfrm>
          <a:off x="1063515" y="1387091"/>
          <a:ext cx="2430312" cy="2228269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14933"/>
                <a:gridCol w="1215379"/>
              </a:tblGrid>
              <a:tr h="2228269">
                <a:tc>
                  <a:txBody>
                    <a:bodyPr/>
                    <a:lstStyle/>
                    <a:p>
                      <a:pPr marL="0" marR="0" indent="0" algn="ctr" defTabSz="914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0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ru-RU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0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93746"/>
              </p:ext>
            </p:extLst>
          </p:nvPr>
        </p:nvGraphicFramePr>
        <p:xfrm>
          <a:off x="1071944" y="3993813"/>
          <a:ext cx="2462826" cy="2258079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31187"/>
                <a:gridCol w="1231639"/>
              </a:tblGrid>
              <a:tr h="1136721">
                <a:tc>
                  <a:txBody>
                    <a:bodyPr/>
                    <a:lstStyle/>
                    <a:p>
                      <a:pPr marL="0" marR="0" indent="0" algn="ctr" defTabSz="914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 smtClean="0">
                          <a:solidFill>
                            <a:schemeClr val="tx1"/>
                          </a:solidFill>
                        </a:rPr>
                        <a:t>HL1</a:t>
                      </a:r>
                      <a:endParaRPr lang="ru-RU" sz="19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dirty="0" smtClean="0">
                          <a:solidFill>
                            <a:schemeClr val="tx1"/>
                          </a:solidFill>
                        </a:rPr>
                        <a:t>HL1</a:t>
                      </a:r>
                      <a:endParaRPr lang="ru-RU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121358">
                <a:tc>
                  <a:txBody>
                    <a:bodyPr/>
                    <a:lstStyle/>
                    <a:p>
                      <a:pPr algn="ctr"/>
                      <a:r>
                        <a:rPr lang="en-US" sz="2600" b="0" dirty="0" smtClean="0">
                          <a:solidFill>
                            <a:schemeClr val="tx1"/>
                          </a:solidFill>
                        </a:rPr>
                        <a:t>LH1</a:t>
                      </a:r>
                      <a:endParaRPr lang="ru-RU" sz="2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dirty="0" smtClean="0">
                          <a:solidFill>
                            <a:schemeClr val="tx1"/>
                          </a:solidFill>
                        </a:rPr>
                        <a:t>HH1</a:t>
                      </a:r>
                      <a:endParaRPr lang="ru-RU" sz="2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6626" name="Picture 2" descr="Картинки по запросу &quot;преобразования хаара&quot;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90" y="2238232"/>
            <a:ext cx="8557510" cy="261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43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Studies\Диплом\netcoreapp3.0\big_len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53" y="189000"/>
            <a:ext cx="6480000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54343" y="1973428"/>
            <a:ext cx="4279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>
                <a:solidFill>
                  <a:srgbClr val="660658"/>
                </a:solidFill>
              </a:rPr>
              <a:t>Алгоритм внедрения ЦВЗ И.Р. Ким</a:t>
            </a:r>
            <a:endParaRPr lang="ru-RU" sz="4800" dirty="0">
              <a:solidFill>
                <a:srgbClr val="6606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98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udies\Диплом\netcoreapp3.0\blue_lena_blac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9000"/>
            <a:ext cx="6480000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54343" y="1973428"/>
            <a:ext cx="4279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>
                <a:solidFill>
                  <a:srgbClr val="660658"/>
                </a:solidFill>
              </a:rPr>
              <a:t>Синяя компонента изображения</a:t>
            </a:r>
            <a:endParaRPr lang="ru-RU" sz="4800" dirty="0">
              <a:solidFill>
                <a:srgbClr val="6606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51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783</TotalTime>
  <Words>603</Words>
  <Application>Microsoft Office PowerPoint</Application>
  <PresentationFormat>Произвольный</PresentationFormat>
  <Paragraphs>146</Paragraphs>
  <Slides>26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7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Confirmit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Исследование методов внедрения цифровых водяных знаков на основе вейвлет-преобразований</dc:title>
  <dc:creator>Anna Sharuntsova.EXT</dc:creator>
  <cp:lastModifiedBy>Anoushka</cp:lastModifiedBy>
  <cp:revision>34</cp:revision>
  <dcterms:created xsi:type="dcterms:W3CDTF">2019-12-08T15:41:45Z</dcterms:created>
  <dcterms:modified xsi:type="dcterms:W3CDTF">2019-12-11T06:35:45Z</dcterms:modified>
</cp:coreProperties>
</file>